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3" autoAdjust="0"/>
    <p:restoredTop sz="92185" autoAdjust="0"/>
  </p:normalViewPr>
  <p:slideViewPr>
    <p:cSldViewPr>
      <p:cViewPr varScale="1">
        <p:scale>
          <a:sx n="67" d="100"/>
          <a:sy n="67" d="100"/>
        </p:scale>
        <p:origin x="-1554"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C405CD-77D0-4ABF-B61C-C412533DA777}" type="datetimeFigureOut">
              <a:rPr lang="en-US" smtClean="0"/>
              <a:pPr/>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0434E-1596-4DB9-B5BF-17AB72438D6C}" type="slidenum">
              <a:rPr lang="en-US" smtClean="0"/>
              <a:pPr/>
              <a:t>‹#›</a:t>
            </a:fld>
            <a:endParaRPr lang="en-US"/>
          </a:p>
        </p:txBody>
      </p:sp>
    </p:spTree>
    <p:extLst>
      <p:ext uri="{BB962C8B-B14F-4D97-AF65-F5344CB8AC3E}">
        <p14:creationId xmlns:p14="http://schemas.microsoft.com/office/powerpoint/2010/main" xmlns="" val="42505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C405CD-77D0-4ABF-B61C-C412533DA777}" type="datetimeFigureOut">
              <a:rPr lang="en-US" smtClean="0"/>
              <a:pPr/>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0434E-1596-4DB9-B5BF-17AB72438D6C}" type="slidenum">
              <a:rPr lang="en-US" smtClean="0"/>
              <a:pPr/>
              <a:t>‹#›</a:t>
            </a:fld>
            <a:endParaRPr lang="en-US"/>
          </a:p>
        </p:txBody>
      </p:sp>
    </p:spTree>
    <p:extLst>
      <p:ext uri="{BB962C8B-B14F-4D97-AF65-F5344CB8AC3E}">
        <p14:creationId xmlns:p14="http://schemas.microsoft.com/office/powerpoint/2010/main" xmlns="" val="4018574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C405CD-77D0-4ABF-B61C-C412533DA777}" type="datetimeFigureOut">
              <a:rPr lang="en-US" smtClean="0"/>
              <a:pPr/>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0434E-1596-4DB9-B5BF-17AB72438D6C}" type="slidenum">
              <a:rPr lang="en-US" smtClean="0"/>
              <a:pPr/>
              <a:t>‹#›</a:t>
            </a:fld>
            <a:endParaRPr lang="en-US"/>
          </a:p>
        </p:txBody>
      </p:sp>
    </p:spTree>
    <p:extLst>
      <p:ext uri="{BB962C8B-B14F-4D97-AF65-F5344CB8AC3E}">
        <p14:creationId xmlns:p14="http://schemas.microsoft.com/office/powerpoint/2010/main" xmlns="" val="3417239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C405CD-77D0-4ABF-B61C-C412533DA777}" type="datetimeFigureOut">
              <a:rPr lang="en-US" smtClean="0"/>
              <a:pPr/>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0434E-1596-4DB9-B5BF-17AB72438D6C}" type="slidenum">
              <a:rPr lang="en-US" smtClean="0"/>
              <a:pPr/>
              <a:t>‹#›</a:t>
            </a:fld>
            <a:endParaRPr lang="en-US"/>
          </a:p>
        </p:txBody>
      </p:sp>
    </p:spTree>
    <p:extLst>
      <p:ext uri="{BB962C8B-B14F-4D97-AF65-F5344CB8AC3E}">
        <p14:creationId xmlns:p14="http://schemas.microsoft.com/office/powerpoint/2010/main" xmlns="" val="275015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C405CD-77D0-4ABF-B61C-C412533DA777}" type="datetimeFigureOut">
              <a:rPr lang="en-US" smtClean="0"/>
              <a:pPr/>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0434E-1596-4DB9-B5BF-17AB72438D6C}" type="slidenum">
              <a:rPr lang="en-US" smtClean="0"/>
              <a:pPr/>
              <a:t>‹#›</a:t>
            </a:fld>
            <a:endParaRPr lang="en-US"/>
          </a:p>
        </p:txBody>
      </p:sp>
    </p:spTree>
    <p:extLst>
      <p:ext uri="{BB962C8B-B14F-4D97-AF65-F5344CB8AC3E}">
        <p14:creationId xmlns:p14="http://schemas.microsoft.com/office/powerpoint/2010/main" xmlns="" val="197491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C405CD-77D0-4ABF-B61C-C412533DA777}" type="datetimeFigureOut">
              <a:rPr lang="en-US" smtClean="0"/>
              <a:pPr/>
              <a:t>4/11/2012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0434E-1596-4DB9-B5BF-17AB72438D6C}" type="slidenum">
              <a:rPr lang="en-US" smtClean="0"/>
              <a:pPr/>
              <a:t>‹#›</a:t>
            </a:fld>
            <a:endParaRPr lang="en-US"/>
          </a:p>
        </p:txBody>
      </p:sp>
    </p:spTree>
    <p:extLst>
      <p:ext uri="{BB962C8B-B14F-4D97-AF65-F5344CB8AC3E}">
        <p14:creationId xmlns:p14="http://schemas.microsoft.com/office/powerpoint/2010/main" xmlns="" val="1751158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C405CD-77D0-4ABF-B61C-C412533DA777}" type="datetimeFigureOut">
              <a:rPr lang="en-US" smtClean="0"/>
              <a:pPr/>
              <a:t>4/11/2012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D0434E-1596-4DB9-B5BF-17AB72438D6C}" type="slidenum">
              <a:rPr lang="en-US" smtClean="0"/>
              <a:pPr/>
              <a:t>‹#›</a:t>
            </a:fld>
            <a:endParaRPr lang="en-US"/>
          </a:p>
        </p:txBody>
      </p:sp>
    </p:spTree>
    <p:extLst>
      <p:ext uri="{BB962C8B-B14F-4D97-AF65-F5344CB8AC3E}">
        <p14:creationId xmlns:p14="http://schemas.microsoft.com/office/powerpoint/2010/main" xmlns="" val="2062620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C405CD-77D0-4ABF-B61C-C412533DA777}" type="datetimeFigureOut">
              <a:rPr lang="en-US" smtClean="0"/>
              <a:pPr/>
              <a:t>4/11/2012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D0434E-1596-4DB9-B5BF-17AB72438D6C}" type="slidenum">
              <a:rPr lang="en-US" smtClean="0"/>
              <a:pPr/>
              <a:t>‹#›</a:t>
            </a:fld>
            <a:endParaRPr lang="en-US"/>
          </a:p>
        </p:txBody>
      </p:sp>
    </p:spTree>
    <p:extLst>
      <p:ext uri="{BB962C8B-B14F-4D97-AF65-F5344CB8AC3E}">
        <p14:creationId xmlns:p14="http://schemas.microsoft.com/office/powerpoint/2010/main" xmlns="" val="2910452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C405CD-77D0-4ABF-B61C-C412533DA777}" type="datetimeFigureOut">
              <a:rPr lang="en-US" smtClean="0"/>
              <a:pPr/>
              <a:t>4/11/2012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D0434E-1596-4DB9-B5BF-17AB72438D6C}" type="slidenum">
              <a:rPr lang="en-US" smtClean="0"/>
              <a:pPr/>
              <a:t>‹#›</a:t>
            </a:fld>
            <a:endParaRPr lang="en-US"/>
          </a:p>
        </p:txBody>
      </p:sp>
    </p:spTree>
    <p:extLst>
      <p:ext uri="{BB962C8B-B14F-4D97-AF65-F5344CB8AC3E}">
        <p14:creationId xmlns:p14="http://schemas.microsoft.com/office/powerpoint/2010/main" xmlns="" val="1583180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C405CD-77D0-4ABF-B61C-C412533DA777}" type="datetimeFigureOut">
              <a:rPr lang="en-US" smtClean="0"/>
              <a:pPr/>
              <a:t>4/11/2012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0434E-1596-4DB9-B5BF-17AB72438D6C}" type="slidenum">
              <a:rPr lang="en-US" smtClean="0"/>
              <a:pPr/>
              <a:t>‹#›</a:t>
            </a:fld>
            <a:endParaRPr lang="en-US"/>
          </a:p>
        </p:txBody>
      </p:sp>
    </p:spTree>
    <p:extLst>
      <p:ext uri="{BB962C8B-B14F-4D97-AF65-F5344CB8AC3E}">
        <p14:creationId xmlns:p14="http://schemas.microsoft.com/office/powerpoint/2010/main" xmlns="" val="2484585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C405CD-77D0-4ABF-B61C-C412533DA777}" type="datetimeFigureOut">
              <a:rPr lang="en-US" smtClean="0"/>
              <a:pPr/>
              <a:t>4/11/2012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0434E-1596-4DB9-B5BF-17AB72438D6C}" type="slidenum">
              <a:rPr lang="en-US" smtClean="0"/>
              <a:pPr/>
              <a:t>‹#›</a:t>
            </a:fld>
            <a:endParaRPr lang="en-US"/>
          </a:p>
        </p:txBody>
      </p:sp>
    </p:spTree>
    <p:extLst>
      <p:ext uri="{BB962C8B-B14F-4D97-AF65-F5344CB8AC3E}">
        <p14:creationId xmlns:p14="http://schemas.microsoft.com/office/powerpoint/2010/main" xmlns="" val="422557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C405CD-77D0-4ABF-B61C-C412533DA777}" type="datetimeFigureOut">
              <a:rPr lang="en-US" smtClean="0"/>
              <a:pPr/>
              <a:t>4/11/2012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0434E-1596-4DB9-B5BF-17AB72438D6C}" type="slidenum">
              <a:rPr lang="en-US" smtClean="0"/>
              <a:pPr/>
              <a:t>‹#›</a:t>
            </a:fld>
            <a:endParaRPr lang="en-US"/>
          </a:p>
        </p:txBody>
      </p:sp>
    </p:spTree>
    <p:extLst>
      <p:ext uri="{BB962C8B-B14F-4D97-AF65-F5344CB8AC3E}">
        <p14:creationId xmlns:p14="http://schemas.microsoft.com/office/powerpoint/2010/main" xmlns="" val="2977259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medicinehealth.com/"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www.who.int/"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723" y="0"/>
            <a:ext cx="9132277" cy="6858000"/>
          </a:xfrm>
          <a:prstGeom prst="rect">
            <a:avLst/>
          </a:prstGeom>
        </p:spPr>
      </p:pic>
      <p:sp>
        <p:nvSpPr>
          <p:cNvPr id="2" name="Title 1"/>
          <p:cNvSpPr>
            <a:spLocks noGrp="1"/>
          </p:cNvSpPr>
          <p:nvPr>
            <p:ph type="ctrTitle"/>
          </p:nvPr>
        </p:nvSpPr>
        <p:spPr>
          <a:xfrm>
            <a:off x="1524000" y="3124200"/>
            <a:ext cx="7391400" cy="1143000"/>
          </a:xfrm>
        </p:spPr>
        <p:txBody>
          <a:bodyPr>
            <a:normAutofit fontScale="90000"/>
          </a:bodyPr>
          <a:lstStyle/>
          <a:p>
            <a:r>
              <a:rPr lang="en-US" dirty="0" smtClean="0">
                <a:solidFill>
                  <a:srgbClr val="0070C0"/>
                </a:solidFill>
              </a:rPr>
              <a:t>                          </a:t>
            </a:r>
            <a:r>
              <a:rPr lang="en-US" sz="5400" dirty="0" smtClean="0">
                <a:solidFill>
                  <a:srgbClr val="FF0000"/>
                </a:solidFill>
                <a:latin typeface="Monotype Corsiva" pitchFamily="66" charset="0"/>
              </a:rPr>
              <a:t>Preventing Suicide </a:t>
            </a:r>
            <a:endParaRPr lang="en-US" sz="5400" dirty="0">
              <a:solidFill>
                <a:srgbClr val="FF0000"/>
              </a:solidFill>
              <a:latin typeface="Monotype Corsiva" pitchFamily="66" charset="0"/>
            </a:endParaRPr>
          </a:p>
        </p:txBody>
      </p:sp>
    </p:spTree>
    <p:extLst>
      <p:ext uri="{BB962C8B-B14F-4D97-AF65-F5344CB8AC3E}">
        <p14:creationId xmlns:p14="http://schemas.microsoft.com/office/powerpoint/2010/main" xmlns="" val="1683538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kkk.jpg"/>
          <p:cNvPicPr>
            <a:picLocks noChangeAspect="1"/>
          </p:cNvPicPr>
          <p:nvPr/>
        </p:nvPicPr>
        <p:blipFill>
          <a:blip r:embed="rId2" cstate="print"/>
          <a:stretch>
            <a:fillRect/>
          </a:stretch>
        </p:blipFill>
        <p:spPr>
          <a:xfrm>
            <a:off x="0" y="0"/>
            <a:ext cx="9381578" cy="6858000"/>
          </a:xfrm>
          <a:prstGeom prst="rect">
            <a:avLst/>
          </a:prstGeom>
        </p:spPr>
      </p:pic>
      <p:sp>
        <p:nvSpPr>
          <p:cNvPr id="2" name="Title 1"/>
          <p:cNvSpPr>
            <a:spLocks noGrp="1"/>
          </p:cNvSpPr>
          <p:nvPr>
            <p:ph type="title"/>
          </p:nvPr>
        </p:nvSpPr>
        <p:spPr/>
        <p:txBody>
          <a:bodyPr/>
          <a:lstStyle/>
          <a:p>
            <a:r>
              <a:rPr lang="en-US" dirty="0" smtClean="0">
                <a:solidFill>
                  <a:srgbClr val="C00000"/>
                </a:solidFill>
              </a:rPr>
              <a:t>Created By </a:t>
            </a:r>
            <a:r>
              <a:rPr lang="en-US" dirty="0" err="1" smtClean="0">
                <a:solidFill>
                  <a:srgbClr val="C00000"/>
                </a:solidFill>
              </a:rPr>
              <a:t>Alaysha</a:t>
            </a:r>
            <a:r>
              <a:rPr lang="en-US" dirty="0" smtClean="0">
                <a:solidFill>
                  <a:srgbClr val="C00000"/>
                </a:solidFill>
              </a:rPr>
              <a:t> </a:t>
            </a:r>
            <a:r>
              <a:rPr lang="en-US" dirty="0" err="1" smtClean="0">
                <a:solidFill>
                  <a:srgbClr val="C00000"/>
                </a:solidFill>
              </a:rPr>
              <a:t>Bodden</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solidFill>
                  <a:srgbClr val="C00000"/>
                </a:solidFill>
              </a:rPr>
              <a:t>Reminders</a:t>
            </a:r>
          </a:p>
          <a:p>
            <a:r>
              <a:rPr lang="en-US" dirty="0" smtClean="0">
                <a:solidFill>
                  <a:srgbClr val="C00000"/>
                </a:solidFill>
              </a:rPr>
              <a:t>Never let people pressure you</a:t>
            </a:r>
          </a:p>
          <a:p>
            <a:r>
              <a:rPr lang="en-US" dirty="0" smtClean="0">
                <a:solidFill>
                  <a:srgbClr val="C00000"/>
                </a:solidFill>
              </a:rPr>
              <a:t>Follow a good path</a:t>
            </a:r>
          </a:p>
          <a:p>
            <a:r>
              <a:rPr lang="en-US" dirty="0" smtClean="0">
                <a:solidFill>
                  <a:srgbClr val="C00000"/>
                </a:solidFill>
              </a:rPr>
              <a:t>Think positive </a:t>
            </a:r>
          </a:p>
          <a:p>
            <a:r>
              <a:rPr lang="en-US" dirty="0" smtClean="0">
                <a:solidFill>
                  <a:srgbClr val="C00000"/>
                </a:solidFill>
              </a:rPr>
              <a:t>Focus on the good things in life</a:t>
            </a:r>
            <a:endParaRPr lang="en-US"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34801" cy="6858000"/>
          </a:xfrm>
          <a:prstGeom prst="rect">
            <a:avLst/>
          </a:prstGeom>
        </p:spPr>
      </p:pic>
      <p:sp>
        <p:nvSpPr>
          <p:cNvPr id="2" name="Title 1"/>
          <p:cNvSpPr>
            <a:spLocks noGrp="1"/>
          </p:cNvSpPr>
          <p:nvPr>
            <p:ph type="title"/>
          </p:nvPr>
        </p:nvSpPr>
        <p:spPr>
          <a:xfrm>
            <a:off x="457200" y="274638"/>
            <a:ext cx="8229600" cy="1173162"/>
          </a:xfrm>
        </p:spPr>
        <p:txBody>
          <a:bodyPr>
            <a:normAutofit fontScale="90000"/>
          </a:bodyPr>
          <a:lstStyle/>
          <a:p>
            <a:r>
              <a:rPr lang="en-US" dirty="0" smtClean="0">
                <a:latin typeface="Monotype Corsiva" pitchFamily="66" charset="0"/>
              </a:rPr>
              <a:t>How Can You Prevent Suicidal thoughts  ?</a:t>
            </a:r>
            <a:endParaRPr lang="en-US" dirty="0">
              <a:latin typeface="Monotype Corsiva" pitchFamily="66" charset="0"/>
            </a:endParaRPr>
          </a:p>
        </p:txBody>
      </p:sp>
      <p:sp>
        <p:nvSpPr>
          <p:cNvPr id="5" name="TextBox 4"/>
          <p:cNvSpPr txBox="1"/>
          <p:nvPr/>
        </p:nvSpPr>
        <p:spPr>
          <a:xfrm>
            <a:off x="990600" y="1716142"/>
            <a:ext cx="4495800" cy="6186309"/>
          </a:xfrm>
          <a:prstGeom prst="rect">
            <a:avLst/>
          </a:prstGeom>
          <a:noFill/>
        </p:spPr>
        <p:txBody>
          <a:bodyPr wrap="square" rtlCol="0">
            <a:spAutoFit/>
          </a:bodyPr>
          <a:lstStyle/>
          <a:p>
            <a:r>
              <a:rPr lang="en-US" dirty="0" smtClean="0">
                <a:solidFill>
                  <a:schemeClr val="tx1">
                    <a:lumMod val="95000"/>
                    <a:lumOff val="5000"/>
                  </a:schemeClr>
                </a:solidFill>
                <a:latin typeface="Monotype Corsiva" pitchFamily="66" charset="0"/>
              </a:rPr>
              <a:t>First of all You should find a professional to talk to such as a therapist</a:t>
            </a:r>
            <a:r>
              <a:rPr lang="en-US" dirty="0" smtClean="0">
                <a:solidFill>
                  <a:schemeClr val="tx1">
                    <a:lumMod val="95000"/>
                    <a:lumOff val="5000"/>
                  </a:schemeClr>
                </a:solidFill>
              </a:rPr>
              <a:t>.</a:t>
            </a:r>
          </a:p>
          <a:p>
            <a:endParaRPr lang="en-US" dirty="0" smtClean="0"/>
          </a:p>
          <a:p>
            <a:r>
              <a:rPr lang="en-US" dirty="0" smtClean="0">
                <a:solidFill>
                  <a:schemeClr val="tx1">
                    <a:lumMod val="95000"/>
                    <a:lumOff val="5000"/>
                  </a:schemeClr>
                </a:solidFill>
                <a:latin typeface="Monotype Corsiva" pitchFamily="66" charset="0"/>
              </a:rPr>
              <a:t>If You can’t get a therapist try to talk your parent if not find a close relative or friend to talk to .</a:t>
            </a:r>
          </a:p>
          <a:p>
            <a:endParaRPr lang="en-US" dirty="0"/>
          </a:p>
          <a:p>
            <a:r>
              <a:rPr lang="en-US" dirty="0" smtClean="0">
                <a:latin typeface="Monotype Corsiva" pitchFamily="66" charset="0"/>
              </a:rPr>
              <a:t>Think positive in life </a:t>
            </a:r>
          </a:p>
          <a:p>
            <a:r>
              <a:rPr lang="en-US" dirty="0" smtClean="0"/>
              <a:t> </a:t>
            </a:r>
          </a:p>
          <a:p>
            <a:r>
              <a:rPr lang="en-US" dirty="0" smtClean="0">
                <a:latin typeface="Monotype Corsiva" pitchFamily="66" charset="0"/>
              </a:rPr>
              <a:t>Think about what makes you happy ,think about what kind of life you can have</a:t>
            </a:r>
          </a:p>
          <a:p>
            <a:r>
              <a:rPr lang="en-US" dirty="0"/>
              <a:t> </a:t>
            </a:r>
            <a:endParaRPr lang="en-US" dirty="0" smtClean="0"/>
          </a:p>
          <a:p>
            <a:r>
              <a:rPr lang="en-US" dirty="0" smtClean="0">
                <a:latin typeface="Monotype Corsiva" pitchFamily="66" charset="0"/>
              </a:rPr>
              <a:t>Think about how valuable your life it , treasure it </a:t>
            </a:r>
          </a:p>
          <a:p>
            <a:endParaRPr lang="en-US" dirty="0"/>
          </a:p>
          <a:p>
            <a:r>
              <a:rPr lang="en-US" dirty="0" smtClean="0">
                <a:latin typeface="Monotype Corsiva" pitchFamily="66" charset="0"/>
              </a:rPr>
              <a:t>Think about your future </a:t>
            </a:r>
          </a:p>
          <a:p>
            <a:endParaRPr lang="en-US" dirty="0" smtClean="0">
              <a:latin typeface="Monotype Corsiva" pitchFamily="66" charset="0"/>
            </a:endParaRPr>
          </a:p>
          <a:p>
            <a:r>
              <a:rPr lang="en-US" dirty="0">
                <a:latin typeface="Monotype Corsiva" pitchFamily="66" charset="0"/>
              </a:rPr>
              <a:t> </a:t>
            </a:r>
            <a:r>
              <a:rPr lang="en-US" dirty="0" smtClean="0">
                <a:latin typeface="Monotype Corsiva" pitchFamily="66" charset="0"/>
              </a:rPr>
              <a:t>Life Is a gift don’t waste it  because you have a crisis In life or people put you down </a:t>
            </a:r>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xmlns="" val="949994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dirty="0" smtClean="0">
                <a:latin typeface="Monotype Corsiva" pitchFamily="66" charset="0"/>
              </a:rPr>
              <a:t>Resources &amp; Information</a:t>
            </a:r>
            <a:endParaRPr lang="en-US" dirty="0">
              <a:latin typeface="Monotype Corsiva" pitchFamily="66" charset="0"/>
            </a:endParaRPr>
          </a:p>
        </p:txBody>
      </p:sp>
      <p:sp>
        <p:nvSpPr>
          <p:cNvPr id="8" name="TextBox 7"/>
          <p:cNvSpPr txBox="1"/>
          <p:nvPr/>
        </p:nvSpPr>
        <p:spPr>
          <a:xfrm>
            <a:off x="1035626" y="1764268"/>
            <a:ext cx="5441373" cy="424731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smtClean="0"/>
              <a:t>Web Site/Printed Material Name:</a:t>
            </a:r>
          </a:p>
          <a:p>
            <a:r>
              <a:rPr lang="en-US" dirty="0" smtClean="0">
                <a:hlinkClick r:id="rId3"/>
              </a:rPr>
              <a:t>http://www.emedicinehealth.com/</a:t>
            </a:r>
            <a:endParaRPr lang="en-US" dirty="0" smtClean="0"/>
          </a:p>
          <a:p>
            <a:endParaRPr lang="en-US" dirty="0"/>
          </a:p>
          <a:p>
            <a:pPr marL="285750" indent="-285750">
              <a:buFont typeface="Arial" pitchFamily="34" charset="0"/>
              <a:buChar char="•"/>
            </a:pPr>
            <a:r>
              <a:rPr lang="en-US" dirty="0" smtClean="0"/>
              <a:t>This website provides you helpful ways on how to prevent suicide </a:t>
            </a:r>
          </a:p>
          <a:p>
            <a:pPr marL="285750" indent="-285750">
              <a:buFont typeface="Arial" pitchFamily="34" charset="0"/>
              <a:buChar char="•"/>
            </a:pPr>
            <a:r>
              <a:rPr lang="en-US" dirty="0" smtClean="0"/>
              <a:t>Symptoms </a:t>
            </a:r>
          </a:p>
          <a:p>
            <a:pPr marL="285750" indent="-285750">
              <a:buFont typeface="Arial" pitchFamily="34" charset="0"/>
              <a:buChar char="•"/>
            </a:pPr>
            <a:r>
              <a:rPr lang="en-US" dirty="0" smtClean="0"/>
              <a:t>Medical Treatment </a:t>
            </a:r>
          </a:p>
          <a:p>
            <a:pPr marL="285750" indent="-285750">
              <a:buFont typeface="Arial" pitchFamily="34" charset="0"/>
              <a:buChar char="•"/>
            </a:pPr>
            <a:r>
              <a:rPr lang="en-US" dirty="0" smtClean="0"/>
              <a:t>Causes of suicidal thoughts</a:t>
            </a:r>
          </a:p>
          <a:p>
            <a:endParaRPr lang="en-US" dirty="0"/>
          </a:p>
          <a:p>
            <a:r>
              <a:rPr lang="en-US" dirty="0"/>
              <a:t>Web Site/Printed Material </a:t>
            </a:r>
            <a:r>
              <a:rPr lang="en-US" dirty="0" smtClean="0"/>
              <a:t>Name</a:t>
            </a:r>
            <a:r>
              <a:rPr lang="en-US" dirty="0"/>
              <a:t>:</a:t>
            </a:r>
          </a:p>
          <a:p>
            <a:r>
              <a:rPr lang="en-US" dirty="0">
                <a:hlinkClick r:id="rId4"/>
              </a:rPr>
              <a:t>http://</a:t>
            </a:r>
            <a:r>
              <a:rPr lang="en-US" dirty="0" smtClean="0">
                <a:hlinkClick r:id="rId4"/>
              </a:rPr>
              <a:t>www.who.int</a:t>
            </a:r>
            <a:endParaRPr lang="en-US" dirty="0" smtClean="0"/>
          </a:p>
          <a:p>
            <a:pPr marL="285750" indent="-285750">
              <a:buFont typeface="Wingdings" pitchFamily="2" charset="2"/>
              <a:buChar char="v"/>
            </a:pPr>
            <a:r>
              <a:rPr lang="en-US" dirty="0" smtClean="0"/>
              <a:t>Provides you with data &amp; statistics</a:t>
            </a:r>
          </a:p>
          <a:p>
            <a:pPr marL="285750" indent="-285750">
              <a:buFont typeface="Wingdings" pitchFamily="2" charset="2"/>
              <a:buChar char="v"/>
            </a:pPr>
            <a:r>
              <a:rPr lang="en-US" dirty="0" smtClean="0"/>
              <a:t>World wide comments &amp; help</a:t>
            </a:r>
          </a:p>
          <a:p>
            <a:pPr marL="285750" indent="-285750">
              <a:buFont typeface="Wingdings" pitchFamily="2" charset="2"/>
              <a:buChar char="v"/>
            </a:pPr>
            <a:r>
              <a:rPr lang="en-US" dirty="0" smtClean="0"/>
              <a:t>Programs for suicidal thoughts</a:t>
            </a:r>
          </a:p>
          <a:p>
            <a:endParaRPr lang="en-US" dirty="0" smtClean="0"/>
          </a:p>
        </p:txBody>
      </p:sp>
    </p:spTree>
    <p:extLst>
      <p:ext uri="{BB962C8B-B14F-4D97-AF65-F5344CB8AC3E}">
        <p14:creationId xmlns:p14="http://schemas.microsoft.com/office/powerpoint/2010/main" xmlns="" val="3923523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927" y="0"/>
            <a:ext cx="9275946" cy="6844145"/>
          </a:xfrm>
          <a:prstGeom prst="rect">
            <a:avLst/>
          </a:prstGeom>
        </p:spPr>
      </p:pic>
      <p:sp>
        <p:nvSpPr>
          <p:cNvPr id="3" name="Content Placeholder 2"/>
          <p:cNvSpPr>
            <a:spLocks noGrp="1"/>
          </p:cNvSpPr>
          <p:nvPr>
            <p:ph idx="1"/>
          </p:nvPr>
        </p:nvSpPr>
        <p:spPr>
          <a:xfrm>
            <a:off x="381000" y="1447800"/>
            <a:ext cx="8229600" cy="4602164"/>
          </a:xfrm>
          <a:noFill/>
        </p:spPr>
        <p:txBody>
          <a:bodyPr>
            <a:normAutofit/>
          </a:bodyPr>
          <a:lstStyle/>
          <a:p>
            <a:pPr marL="0" indent="0">
              <a:buNone/>
            </a:pPr>
            <a:r>
              <a:rPr lang="en-US" sz="2400" dirty="0" smtClean="0">
                <a:solidFill>
                  <a:schemeClr val="tx2">
                    <a:lumMod val="50000"/>
                  </a:schemeClr>
                </a:solidFill>
                <a:latin typeface="Monotype Corsiva" pitchFamily="66" charset="0"/>
              </a:rPr>
              <a:t>Teens you are </a:t>
            </a:r>
            <a:r>
              <a:rPr lang="en-US" sz="2800" dirty="0" smtClean="0">
                <a:solidFill>
                  <a:schemeClr val="tx2">
                    <a:lumMod val="50000"/>
                  </a:schemeClr>
                </a:solidFill>
                <a:latin typeface="Monotype Corsiva" pitchFamily="66" charset="0"/>
              </a:rPr>
              <a:t>going threw bad things in life that give you suicidal thoughts , than this is for you .</a:t>
            </a:r>
          </a:p>
          <a:p>
            <a:pPr marL="0" indent="0">
              <a:buNone/>
            </a:pPr>
            <a:r>
              <a:rPr lang="en-US" sz="2800" dirty="0" smtClean="0">
                <a:solidFill>
                  <a:schemeClr val="tx2">
                    <a:lumMod val="50000"/>
                  </a:schemeClr>
                </a:solidFill>
                <a:latin typeface="Monotype Corsiva" pitchFamily="66" charset="0"/>
              </a:rPr>
              <a:t>If  You are having suicidal thoughts think of what you have ahead of you , don’t let anyone bring you down . Your life is a gift &amp; you should cherish it &amp; not do reckless things. You  Only live once don’t mess up your life by making harmful decisions.</a:t>
            </a:r>
          </a:p>
          <a:p>
            <a:pPr marL="0" indent="0">
              <a:buNone/>
            </a:pPr>
            <a:r>
              <a:rPr lang="en-US" sz="2800" dirty="0" smtClean="0">
                <a:solidFill>
                  <a:schemeClr val="tx2">
                    <a:lumMod val="50000"/>
                  </a:schemeClr>
                </a:solidFill>
                <a:latin typeface="Monotype Corsiva" pitchFamily="66" charset="0"/>
              </a:rPr>
              <a:t>When in doubt talk to a parent </a:t>
            </a:r>
            <a:r>
              <a:rPr lang="en-US" sz="2800" dirty="0">
                <a:solidFill>
                  <a:schemeClr val="tx2">
                    <a:lumMod val="50000"/>
                  </a:schemeClr>
                </a:solidFill>
                <a:latin typeface="Monotype Corsiva" pitchFamily="66" charset="0"/>
              </a:rPr>
              <a:t>o</a:t>
            </a:r>
            <a:r>
              <a:rPr lang="en-US" sz="2800" dirty="0" smtClean="0">
                <a:solidFill>
                  <a:schemeClr val="tx2">
                    <a:lumMod val="50000"/>
                  </a:schemeClr>
                </a:solidFill>
                <a:latin typeface="Monotype Corsiva" pitchFamily="66" charset="0"/>
              </a:rPr>
              <a:t>r a close friend </a:t>
            </a:r>
          </a:p>
          <a:p>
            <a:pPr marL="0" indent="0">
              <a:buNone/>
            </a:pPr>
            <a:r>
              <a:rPr lang="en-US" sz="2800" dirty="0" smtClean="0">
                <a:solidFill>
                  <a:schemeClr val="tx2">
                    <a:lumMod val="50000"/>
                  </a:schemeClr>
                </a:solidFill>
                <a:latin typeface="Monotype Corsiva" pitchFamily="66" charset="0"/>
              </a:rPr>
              <a:t>Don’t give up on life so easily ,no matter what the case</a:t>
            </a:r>
            <a:endParaRPr lang="en-US" sz="2800" dirty="0" smtClean="0">
              <a:solidFill>
                <a:schemeClr val="accent5">
                  <a:lumMod val="40000"/>
                  <a:lumOff val="60000"/>
                </a:schemeClr>
              </a:solidFill>
              <a:latin typeface="Monotype Corsiva" pitchFamily="66" charset="0"/>
            </a:endParaRPr>
          </a:p>
          <a:p>
            <a:pPr marL="0" indent="0">
              <a:buNone/>
            </a:pPr>
            <a:endParaRPr lang="en-US" sz="1800" dirty="0" smtClean="0">
              <a:solidFill>
                <a:schemeClr val="accent5">
                  <a:lumMod val="40000"/>
                  <a:lumOff val="60000"/>
                </a:schemeClr>
              </a:solidFill>
              <a:latin typeface="Monotype Corsiva" pitchFamily="66" charset="0"/>
            </a:endParaRPr>
          </a:p>
        </p:txBody>
      </p:sp>
      <p:sp>
        <p:nvSpPr>
          <p:cNvPr id="6" name="Rectangle 5"/>
          <p:cNvSpPr/>
          <p:nvPr/>
        </p:nvSpPr>
        <p:spPr>
          <a:xfrm>
            <a:off x="2286000" y="228600"/>
            <a:ext cx="457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latin typeface="Monotype Corsiva" pitchFamily="66" charset="0"/>
              </a:rPr>
              <a:t>Tips For Teens</a:t>
            </a:r>
            <a:endParaRPr lang="en-US" sz="3600" dirty="0">
              <a:latin typeface="Monotype Corsiva" pitchFamily="66" charset="0"/>
            </a:endParaRPr>
          </a:p>
        </p:txBody>
      </p:sp>
    </p:spTree>
    <p:extLst>
      <p:ext uri="{BB962C8B-B14F-4D97-AF65-F5344CB8AC3E}">
        <p14:creationId xmlns:p14="http://schemas.microsoft.com/office/powerpoint/2010/main" xmlns="" val="1107862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38095"/>
            <a:ext cx="9144000" cy="6896095"/>
          </a:xfrm>
          <a:prstGeom prst="rect">
            <a:avLst/>
          </a:prstGeom>
        </p:spPr>
      </p:pic>
      <p:sp>
        <p:nvSpPr>
          <p:cNvPr id="2" name="Title 1"/>
          <p:cNvSpPr>
            <a:spLocks noGrp="1"/>
          </p:cNvSpPr>
          <p:nvPr>
            <p:ph type="title"/>
          </p:nvPr>
        </p:nvSpPr>
        <p:spPr/>
        <p:txBody>
          <a:bodyPr/>
          <a:lstStyle/>
          <a:p>
            <a:r>
              <a:rPr lang="en-US" dirty="0" smtClean="0">
                <a:solidFill>
                  <a:schemeClr val="accent2">
                    <a:lumMod val="50000"/>
                  </a:schemeClr>
                </a:solidFill>
                <a:latin typeface="Monotype Corsiva" pitchFamily="66" charset="0"/>
              </a:rPr>
              <a:t>Tips For Parents</a:t>
            </a:r>
            <a:endParaRPr lang="en-US" dirty="0">
              <a:solidFill>
                <a:schemeClr val="accent2">
                  <a:lumMod val="50000"/>
                </a:schemeClr>
              </a:solidFill>
              <a:latin typeface="Monotype Corsiva" pitchFamily="66" charset="0"/>
            </a:endParaRPr>
          </a:p>
        </p:txBody>
      </p:sp>
      <p:sp>
        <p:nvSpPr>
          <p:cNvPr id="3" name="Content Placeholder 2"/>
          <p:cNvSpPr>
            <a:spLocks noGrp="1"/>
          </p:cNvSpPr>
          <p:nvPr>
            <p:ph idx="1"/>
          </p:nvPr>
        </p:nvSpPr>
        <p:spPr/>
        <p:txBody>
          <a:bodyPr/>
          <a:lstStyle/>
          <a:p>
            <a:r>
              <a:rPr lang="en-US" dirty="0" smtClean="0">
                <a:solidFill>
                  <a:schemeClr val="accent2">
                    <a:lumMod val="50000"/>
                  </a:schemeClr>
                </a:solidFill>
                <a:latin typeface="Monotype Corsiva" pitchFamily="66" charset="0"/>
              </a:rPr>
              <a:t>Always be there for your child</a:t>
            </a:r>
          </a:p>
          <a:p>
            <a:r>
              <a:rPr lang="en-US" dirty="0" smtClean="0">
                <a:solidFill>
                  <a:schemeClr val="accent2">
                    <a:lumMod val="50000"/>
                  </a:schemeClr>
                </a:solidFill>
                <a:latin typeface="Monotype Corsiva" pitchFamily="66" charset="0"/>
              </a:rPr>
              <a:t>Try to help solve your kids problems </a:t>
            </a:r>
          </a:p>
          <a:p>
            <a:r>
              <a:rPr lang="en-US" dirty="0" smtClean="0">
                <a:solidFill>
                  <a:schemeClr val="accent2">
                    <a:lumMod val="50000"/>
                  </a:schemeClr>
                </a:solidFill>
                <a:latin typeface="Monotype Corsiva" pitchFamily="66" charset="0"/>
              </a:rPr>
              <a:t>Be there when your kid needs someone to talk to</a:t>
            </a:r>
          </a:p>
          <a:p>
            <a:r>
              <a:rPr lang="en-US" dirty="0" smtClean="0">
                <a:solidFill>
                  <a:schemeClr val="accent2">
                    <a:lumMod val="50000"/>
                  </a:schemeClr>
                </a:solidFill>
                <a:latin typeface="Monotype Corsiva" pitchFamily="66" charset="0"/>
              </a:rPr>
              <a:t>Motivate your kids</a:t>
            </a:r>
          </a:p>
          <a:p>
            <a:r>
              <a:rPr lang="en-US" dirty="0" smtClean="0">
                <a:solidFill>
                  <a:schemeClr val="accent2">
                    <a:lumMod val="50000"/>
                  </a:schemeClr>
                </a:solidFill>
                <a:latin typeface="Monotype Corsiva" pitchFamily="66" charset="0"/>
              </a:rPr>
              <a:t>Talk to your kids more </a:t>
            </a:r>
          </a:p>
          <a:p>
            <a:r>
              <a:rPr lang="en-US" dirty="0" smtClean="0">
                <a:solidFill>
                  <a:schemeClr val="accent2">
                    <a:lumMod val="50000"/>
                  </a:schemeClr>
                </a:solidFill>
                <a:latin typeface="Monotype Corsiva" pitchFamily="66" charset="0"/>
              </a:rPr>
              <a:t>Pay more attention to your kids </a:t>
            </a:r>
          </a:p>
          <a:p>
            <a:r>
              <a:rPr lang="en-US" dirty="0" smtClean="0">
                <a:solidFill>
                  <a:schemeClr val="accent2">
                    <a:lumMod val="50000"/>
                  </a:schemeClr>
                </a:solidFill>
                <a:latin typeface="Monotype Corsiva" pitchFamily="66" charset="0"/>
              </a:rPr>
              <a:t>Put your kids before anyone</a:t>
            </a:r>
            <a:endParaRPr lang="en-US" dirty="0">
              <a:solidFill>
                <a:schemeClr val="accent2">
                  <a:lumMod val="50000"/>
                </a:schemeClr>
              </a:solidFill>
              <a:latin typeface="Monotype Corsiva" pitchFamily="66" charset="0"/>
            </a:endParaRPr>
          </a:p>
        </p:txBody>
      </p:sp>
    </p:spTree>
    <p:extLst>
      <p:ext uri="{BB962C8B-B14F-4D97-AF65-F5344CB8AC3E}">
        <p14:creationId xmlns:p14="http://schemas.microsoft.com/office/powerpoint/2010/main" xmlns="" val="4287968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p:spPr>
      </p:pic>
      <p:sp>
        <p:nvSpPr>
          <p:cNvPr id="2" name="Title 1"/>
          <p:cNvSpPr>
            <a:spLocks noGrp="1"/>
          </p:cNvSpPr>
          <p:nvPr>
            <p:ph type="title"/>
          </p:nvPr>
        </p:nvSpPr>
        <p:spPr/>
        <p:txBody>
          <a:bodyPr>
            <a:normAutofit/>
          </a:bodyPr>
          <a:lstStyle/>
          <a:p>
            <a:r>
              <a:rPr lang="en-US" sz="6000" dirty="0" smtClean="0">
                <a:latin typeface="Freestyle Script" pitchFamily="66" charset="0"/>
              </a:rPr>
              <a:t>Rates</a:t>
            </a:r>
            <a:endParaRPr lang="en-US" sz="6000" dirty="0">
              <a:latin typeface="Freestyle Script" pitchFamily="66" charset="0"/>
            </a:endParaRPr>
          </a:p>
        </p:txBody>
      </p:sp>
      <p:pic>
        <p:nvPicPr>
          <p:cNvPr id="5" name="Picture 4" descr="ll.gif"/>
          <p:cNvPicPr>
            <a:picLocks noChangeAspect="1"/>
          </p:cNvPicPr>
          <p:nvPr/>
        </p:nvPicPr>
        <p:blipFill>
          <a:blip r:embed="rId3" cstate="print"/>
          <a:stretch>
            <a:fillRect/>
          </a:stretch>
        </p:blipFill>
        <p:spPr>
          <a:xfrm>
            <a:off x="0" y="1524000"/>
            <a:ext cx="3916823" cy="3048000"/>
          </a:xfrm>
          <a:prstGeom prst="rect">
            <a:avLst/>
          </a:prstGeom>
        </p:spPr>
      </p:pic>
      <p:pic>
        <p:nvPicPr>
          <p:cNvPr id="6" name="Picture 5" descr="k.jpg"/>
          <p:cNvPicPr>
            <a:picLocks noChangeAspect="1"/>
          </p:cNvPicPr>
          <p:nvPr/>
        </p:nvPicPr>
        <p:blipFill>
          <a:blip r:embed="rId4" cstate="print"/>
          <a:stretch>
            <a:fillRect/>
          </a:stretch>
        </p:blipFill>
        <p:spPr>
          <a:xfrm>
            <a:off x="3994205" y="1524000"/>
            <a:ext cx="5149795" cy="5105400"/>
          </a:xfrm>
          <a:prstGeom prst="rect">
            <a:avLst/>
          </a:prstGeom>
        </p:spPr>
      </p:pic>
    </p:spTree>
    <p:extLst>
      <p:ext uri="{BB962C8B-B14F-4D97-AF65-F5344CB8AC3E}">
        <p14:creationId xmlns:p14="http://schemas.microsoft.com/office/powerpoint/2010/main" xmlns="" val="1277025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o.jpg"/>
          <p:cNvPicPr>
            <a:picLocks noChangeAspect="1"/>
          </p:cNvPicPr>
          <p:nvPr/>
        </p:nvPicPr>
        <p:blipFill>
          <a:blip r:embed="rId2" cstate="print"/>
          <a:stretch>
            <a:fillRect/>
          </a:stretch>
        </p:blipFill>
        <p:spPr>
          <a:xfrm>
            <a:off x="42629" y="0"/>
            <a:ext cx="9101371" cy="6858000"/>
          </a:xfrm>
          <a:prstGeom prst="rect">
            <a:avLst/>
          </a:prstGeom>
        </p:spPr>
      </p:pic>
      <p:sp>
        <p:nvSpPr>
          <p:cNvPr id="2" name="Title 1"/>
          <p:cNvSpPr>
            <a:spLocks noGrp="1"/>
          </p:cNvSpPr>
          <p:nvPr>
            <p:ph type="title"/>
          </p:nvPr>
        </p:nvSpPr>
        <p:spPr>
          <a:xfrm>
            <a:off x="838200" y="533400"/>
            <a:ext cx="8077200" cy="152400"/>
          </a:xfrm>
        </p:spPr>
        <p:txBody>
          <a:bodyPr>
            <a:noAutofit/>
          </a:bodyPr>
          <a:lstStyle/>
          <a:p>
            <a:r>
              <a:rPr lang="en-US" sz="5400" dirty="0" smtClean="0">
                <a:latin typeface="Freestyle Script" pitchFamily="66" charset="0"/>
              </a:rPr>
              <a:t>Understanding Suicidal thoughts</a:t>
            </a:r>
            <a:r>
              <a:rPr lang="en-US" sz="5400" dirty="0" smtClean="0">
                <a:latin typeface="Freestyle Script" pitchFamily="66" charset="0"/>
              </a:rPr>
              <a:t/>
            </a:r>
            <a:br>
              <a:rPr lang="en-US" sz="5400" dirty="0" smtClean="0">
                <a:latin typeface="Freestyle Script" pitchFamily="66" charset="0"/>
              </a:rPr>
            </a:br>
            <a:endParaRPr lang="en-US" sz="5400" dirty="0">
              <a:latin typeface="Freestyle Script" pitchFamily="66" charset="0"/>
            </a:endParaRPr>
          </a:p>
        </p:txBody>
      </p:sp>
      <p:sp>
        <p:nvSpPr>
          <p:cNvPr id="7" name="TextBox 6"/>
          <p:cNvSpPr txBox="1"/>
          <p:nvPr/>
        </p:nvSpPr>
        <p:spPr>
          <a:xfrm>
            <a:off x="2971800" y="685800"/>
            <a:ext cx="5486400" cy="4154984"/>
          </a:xfrm>
          <a:prstGeom prst="rect">
            <a:avLst/>
          </a:prstGeom>
          <a:noFill/>
        </p:spPr>
        <p:txBody>
          <a:bodyPr wrap="square" rtlCol="0">
            <a:spAutoFit/>
          </a:bodyPr>
          <a:lstStyle/>
          <a:p>
            <a:r>
              <a:rPr lang="en-US" dirty="0" smtClean="0">
                <a:latin typeface="Freestyle Script" pitchFamily="66" charset="0"/>
              </a:rPr>
              <a:t>Fe</a:t>
            </a:r>
            <a:r>
              <a:rPr lang="en-US" sz="2400" dirty="0" smtClean="0">
                <a:latin typeface="Freestyle Script" pitchFamily="66" charset="0"/>
              </a:rPr>
              <a:t>eling </a:t>
            </a:r>
            <a:r>
              <a:rPr lang="en-US" sz="2400" dirty="0" smtClean="0">
                <a:latin typeface="Freestyle Script" pitchFamily="66" charset="0"/>
              </a:rPr>
              <a:t>down from time to time is a normal part of life. But when emptiness and despair take hold and won't go away, </a:t>
            </a:r>
            <a:r>
              <a:rPr lang="en-US" sz="2400" dirty="0" smtClean="0">
                <a:latin typeface="Freestyle Script" pitchFamily="66" charset="0"/>
              </a:rPr>
              <a:t>I </a:t>
            </a:r>
            <a:r>
              <a:rPr lang="en-US" sz="2400" dirty="0" err="1" smtClean="0">
                <a:latin typeface="Freestyle Script" pitchFamily="66" charset="0"/>
              </a:rPr>
              <a:t>tmay</a:t>
            </a:r>
            <a:r>
              <a:rPr lang="en-US" sz="2400" dirty="0" smtClean="0">
                <a:latin typeface="Freestyle Script" pitchFamily="66" charset="0"/>
              </a:rPr>
              <a:t>  be </a:t>
            </a:r>
            <a:r>
              <a:rPr lang="en-US" sz="2400" dirty="0" smtClean="0">
                <a:latin typeface="Freestyle Script" pitchFamily="66" charset="0"/>
              </a:rPr>
              <a:t>depression. More than just the temporary "blues," the lows of depression make it tough to function and enjoy life like you once did. Hobbies and friends don’t interest you like they used to; you’re exhausted all the time; and just getting through the day can be overwhelming. When you’re depressed, things may feel hopeless, but with help and support you </a:t>
            </a:r>
            <a:r>
              <a:rPr lang="en-US" sz="2400" i="1" dirty="0" smtClean="0">
                <a:latin typeface="Freestyle Script" pitchFamily="66" charset="0"/>
              </a:rPr>
              <a:t>can</a:t>
            </a:r>
            <a:r>
              <a:rPr lang="en-US" sz="2400" dirty="0" smtClean="0">
                <a:latin typeface="Freestyle Script" pitchFamily="66" charset="0"/>
              </a:rPr>
              <a:t> get better. But first, you need to understand depression. </a:t>
            </a:r>
            <a:r>
              <a:rPr lang="en-US" sz="2400" u="sng" dirty="0" smtClean="0">
                <a:latin typeface="Freestyle Script" pitchFamily="66" charset="0"/>
              </a:rPr>
              <a:t>learning</a:t>
            </a:r>
            <a:r>
              <a:rPr lang="en-US" sz="2400" dirty="0" smtClean="0">
                <a:latin typeface="Freestyle Script" pitchFamily="66" charset="0"/>
              </a:rPr>
              <a:t> about </a:t>
            </a:r>
            <a:r>
              <a:rPr lang="en-US" sz="2400" dirty="0" err="1" smtClean="0">
                <a:latin typeface="Freestyle Script" pitchFamily="66" charset="0"/>
              </a:rPr>
              <a:t>depressionin</a:t>
            </a:r>
            <a:r>
              <a:rPr lang="en-US" sz="2400" dirty="0" smtClean="0">
                <a:latin typeface="Freestyle Script" pitchFamily="66" charset="0"/>
              </a:rPr>
              <a:t> </a:t>
            </a:r>
            <a:r>
              <a:rPr lang="en-US" sz="2400" dirty="0" err="1" smtClean="0">
                <a:latin typeface="Freestyle Script" pitchFamily="66" charset="0"/>
              </a:rPr>
              <a:t>cluding</a:t>
            </a:r>
            <a:r>
              <a:rPr lang="en-US" sz="2400" dirty="0" smtClean="0">
                <a:latin typeface="Freestyle Script" pitchFamily="66" charset="0"/>
              </a:rPr>
              <a:t> </a:t>
            </a:r>
            <a:r>
              <a:rPr lang="en-US" sz="2400" dirty="0" smtClean="0">
                <a:latin typeface="Freestyle Script" pitchFamily="66" charset="0"/>
              </a:rPr>
              <a:t>its signs, symptoms, causes, and </a:t>
            </a:r>
            <a:r>
              <a:rPr lang="en-US" sz="2400" dirty="0" smtClean="0">
                <a:latin typeface="Freestyle Script" pitchFamily="66" charset="0"/>
              </a:rPr>
              <a:t>treatment is </a:t>
            </a:r>
            <a:r>
              <a:rPr lang="en-US" sz="2400" dirty="0" smtClean="0">
                <a:latin typeface="Freestyle Script" pitchFamily="66" charset="0"/>
              </a:rPr>
              <a:t>the first step to overcoming the problem.</a:t>
            </a:r>
            <a:endParaRPr lang="en-US" sz="2400" dirty="0">
              <a:latin typeface="Freestyle Script" pitchFamily="66" charset="0"/>
            </a:endParaRPr>
          </a:p>
        </p:txBody>
      </p:sp>
    </p:spTree>
    <p:extLst>
      <p:ext uri="{BB962C8B-B14F-4D97-AF65-F5344CB8AC3E}">
        <p14:creationId xmlns:p14="http://schemas.microsoft.com/office/powerpoint/2010/main" xmlns="" val="3070741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jpg"/>
          <p:cNvPicPr>
            <a:picLocks noChangeAspect="1"/>
          </p:cNvPicPr>
          <p:nvPr/>
        </p:nvPicPr>
        <p:blipFill>
          <a:blip r:embed="rId2" cstate="print"/>
          <a:stretch>
            <a:fillRect/>
          </a:stretch>
        </p:blipFill>
        <p:spPr>
          <a:xfrm>
            <a:off x="-60217" y="0"/>
            <a:ext cx="9264436" cy="6858000"/>
          </a:xfrm>
          <a:prstGeom prst="rect">
            <a:avLst/>
          </a:prstGeom>
        </p:spPr>
      </p:pic>
      <p:sp>
        <p:nvSpPr>
          <p:cNvPr id="2" name="Title 1"/>
          <p:cNvSpPr>
            <a:spLocks noGrp="1"/>
          </p:cNvSpPr>
          <p:nvPr>
            <p:ph type="title"/>
          </p:nvPr>
        </p:nvSpPr>
        <p:spPr/>
        <p:txBody>
          <a:bodyPr/>
          <a:lstStyle/>
          <a:p>
            <a:r>
              <a:rPr lang="en-US" dirty="0" smtClean="0">
                <a:solidFill>
                  <a:srgbClr val="FFFF00"/>
                </a:solidFill>
              </a:rPr>
              <a:t>Dealing with Suicidal thoughts</a:t>
            </a:r>
            <a:r>
              <a:rPr lang="en-US" dirty="0" smtClean="0"/>
              <a:t>	</a:t>
            </a:r>
            <a:endParaRPr lang="en-US" dirty="0"/>
          </a:p>
        </p:txBody>
      </p:sp>
      <p:sp>
        <p:nvSpPr>
          <p:cNvPr id="5" name="Content Placeholder 4"/>
          <p:cNvSpPr>
            <a:spLocks noGrp="1"/>
          </p:cNvSpPr>
          <p:nvPr>
            <p:ph idx="1"/>
          </p:nvPr>
        </p:nvSpPr>
        <p:spPr/>
        <p:txBody>
          <a:bodyPr>
            <a:normAutofit fontScale="55000" lnSpcReduction="20000"/>
          </a:bodyPr>
          <a:lstStyle/>
          <a:p>
            <a:r>
              <a:rPr lang="en-US" dirty="0" smtClean="0">
                <a:solidFill>
                  <a:srgbClr val="FFFF00"/>
                </a:solidFill>
                <a:latin typeface="+mj-lt"/>
              </a:rPr>
              <a:t>Suicide is not chosen; it happens</a:t>
            </a:r>
            <a:br>
              <a:rPr lang="en-US" dirty="0" smtClean="0">
                <a:solidFill>
                  <a:srgbClr val="FFFF00"/>
                </a:solidFill>
                <a:latin typeface="+mj-lt"/>
              </a:rPr>
            </a:br>
            <a:r>
              <a:rPr lang="en-US" dirty="0" smtClean="0">
                <a:solidFill>
                  <a:srgbClr val="FFFF00"/>
                </a:solidFill>
                <a:latin typeface="+mj-lt"/>
              </a:rPr>
              <a:t>when pain exceeds </a:t>
            </a:r>
            <a:br>
              <a:rPr lang="en-US" dirty="0" smtClean="0">
                <a:solidFill>
                  <a:srgbClr val="FFFF00"/>
                </a:solidFill>
                <a:latin typeface="+mj-lt"/>
              </a:rPr>
            </a:br>
            <a:r>
              <a:rPr lang="en-US" dirty="0" smtClean="0">
                <a:solidFill>
                  <a:srgbClr val="FFFF00"/>
                </a:solidFill>
                <a:latin typeface="+mj-lt"/>
              </a:rPr>
              <a:t>resources for coping with pain</a:t>
            </a:r>
            <a:r>
              <a:rPr lang="en-US" dirty="0" smtClean="0">
                <a:solidFill>
                  <a:srgbClr val="FFFF00"/>
                </a:solidFill>
                <a:latin typeface="+mj-lt"/>
              </a:rPr>
              <a:t>.</a:t>
            </a:r>
          </a:p>
          <a:p>
            <a:r>
              <a:rPr lang="en-US" dirty="0" smtClean="0">
                <a:solidFill>
                  <a:srgbClr val="FFFF00"/>
                </a:solidFill>
                <a:latin typeface="+mj-lt"/>
              </a:rPr>
              <a:t>If you are thinking about suicide, you are not alone. Many people have thoughts of suicide, for a number </a:t>
            </a:r>
          </a:p>
          <a:p>
            <a:r>
              <a:rPr lang="en-US" dirty="0" smtClean="0">
                <a:solidFill>
                  <a:srgbClr val="FFFF00"/>
                </a:solidFill>
                <a:latin typeface="+mj-lt"/>
              </a:rPr>
              <a:t>of reasons. Thoughts of suicide can be very scary. You probably feel hurt, confused, overwhelmed and </a:t>
            </a:r>
          </a:p>
          <a:p>
            <a:r>
              <a:rPr lang="en-US" dirty="0" smtClean="0">
                <a:solidFill>
                  <a:srgbClr val="FFFF00"/>
                </a:solidFill>
                <a:latin typeface="+mj-lt"/>
              </a:rPr>
              <a:t>hopeless about your future. You may feel sadness, grief, anger, guilt, shame, or emptiness. You may think </a:t>
            </a:r>
          </a:p>
          <a:p>
            <a:r>
              <a:rPr lang="en-US" dirty="0" smtClean="0">
                <a:solidFill>
                  <a:srgbClr val="FFFF00"/>
                </a:solidFill>
                <a:latin typeface="+mj-lt"/>
              </a:rPr>
              <a:t>that nothing can be done to change your situation. Your feelings may seem like they are just too much to </a:t>
            </a:r>
          </a:p>
          <a:p>
            <a:r>
              <a:rPr lang="en-US" dirty="0" smtClean="0">
                <a:solidFill>
                  <a:srgbClr val="FFFF00"/>
                </a:solidFill>
                <a:latin typeface="+mj-lt"/>
              </a:rPr>
              <a:t>handle right now. It is important to know that thinking about suicide does not mean that you will lose  </a:t>
            </a:r>
          </a:p>
          <a:p>
            <a:r>
              <a:rPr lang="en-US" dirty="0" smtClean="0">
                <a:solidFill>
                  <a:srgbClr val="FFFF00"/>
                </a:solidFill>
                <a:latin typeface="+mj-lt"/>
              </a:rPr>
              <a:t>control or act on these thoughts. Having thoughts of suicide does not mean you are weak, or ‘crazy’. </a:t>
            </a:r>
          </a:p>
          <a:p>
            <a:r>
              <a:rPr lang="en-US" dirty="0" smtClean="0">
                <a:solidFill>
                  <a:srgbClr val="FFFF00"/>
                </a:solidFill>
                <a:latin typeface="+mj-lt"/>
              </a:rPr>
              <a:t>Many people think about suicide because they are looking for a way to escape the pain they are feeling</a:t>
            </a:r>
            <a:endParaRPr lang="en-US" dirty="0">
              <a:solidFill>
                <a:srgbClr val="FFFF00"/>
              </a:solidFill>
              <a:latin typeface="+mj-lt"/>
            </a:endParaRPr>
          </a:p>
        </p:txBody>
      </p:sp>
    </p:spTree>
    <p:extLst>
      <p:ext uri="{BB962C8B-B14F-4D97-AF65-F5344CB8AC3E}">
        <p14:creationId xmlns:p14="http://schemas.microsoft.com/office/powerpoint/2010/main" xmlns="" val="493418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l.jpg"/>
          <p:cNvPicPr>
            <a:picLocks noGrp="1" noChangeAspect="1"/>
          </p:cNvPicPr>
          <p:nvPr>
            <p:ph idx="1"/>
          </p:nvPr>
        </p:nvPicPr>
        <p:blipFill>
          <a:blip r:embed="rId2" cstate="print"/>
          <a:stretch>
            <a:fillRect/>
          </a:stretch>
        </p:blipFill>
        <p:spPr>
          <a:xfrm>
            <a:off x="0" y="0"/>
            <a:ext cx="9144000" cy="6858000"/>
          </a:xfrm>
        </p:spPr>
      </p:pic>
      <p:sp>
        <p:nvSpPr>
          <p:cNvPr id="2" name="Title 1"/>
          <p:cNvSpPr>
            <a:spLocks noGrp="1"/>
          </p:cNvSpPr>
          <p:nvPr>
            <p:ph type="title"/>
          </p:nvPr>
        </p:nvSpPr>
        <p:spPr/>
        <p:txBody>
          <a:bodyPr/>
          <a:lstStyle/>
          <a:p>
            <a:r>
              <a:rPr lang="en-US" dirty="0" smtClean="0"/>
              <a:t>Stay Positive</a:t>
            </a:r>
            <a:endParaRPr lang="en-US" dirty="0"/>
          </a:p>
        </p:txBody>
      </p:sp>
      <p:sp>
        <p:nvSpPr>
          <p:cNvPr id="6" name="TextBox 5"/>
          <p:cNvSpPr txBox="1"/>
          <p:nvPr/>
        </p:nvSpPr>
        <p:spPr>
          <a:xfrm>
            <a:off x="990600" y="1447800"/>
            <a:ext cx="7239000" cy="3416320"/>
          </a:xfrm>
          <a:prstGeom prst="rect">
            <a:avLst/>
          </a:prstGeom>
          <a:noFill/>
        </p:spPr>
        <p:txBody>
          <a:bodyPr wrap="square" rtlCol="0">
            <a:spAutoFit/>
          </a:bodyPr>
          <a:lstStyle/>
          <a:p>
            <a:pPr fontAlgn="base"/>
            <a:r>
              <a:rPr lang="en-US" sz="2400" dirty="0" smtClean="0"/>
              <a:t>Negative thoughts drain you of energy and keep you from being in the present moment. The more you give in to your negative thoughts, the stronger they become. I like the imagery of a small ball rolling along the ground, and as it rolls, it becomes bigger and faster.</a:t>
            </a:r>
          </a:p>
          <a:p>
            <a:pPr fontAlgn="base"/>
            <a:r>
              <a:rPr lang="en-US" sz="2400" dirty="0" smtClean="0"/>
              <a:t>That’s what one small negative thought can turn into: a huge, speeding ball of ugliness. On the contrary, a small positive thought can have the same effect blossoming into a beautiful outcome.</a:t>
            </a:r>
            <a:endParaRPr lang="en-US" sz="2400" dirty="0"/>
          </a:p>
        </p:txBody>
      </p:sp>
    </p:spTree>
    <p:extLst>
      <p:ext uri="{BB962C8B-B14F-4D97-AF65-F5344CB8AC3E}">
        <p14:creationId xmlns:p14="http://schemas.microsoft.com/office/powerpoint/2010/main" xmlns="" val="1769167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532</Words>
  <Application>Microsoft Office PowerPoint</Application>
  <PresentationFormat>On-screen Show (4:3)</PresentationFormat>
  <Paragraphs>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Preventing Suicide </vt:lpstr>
      <vt:lpstr>How Can You Prevent Suicidal thoughts  ?</vt:lpstr>
      <vt:lpstr>Resources &amp; Information</vt:lpstr>
      <vt:lpstr>Slide 4</vt:lpstr>
      <vt:lpstr>Tips For Parents</vt:lpstr>
      <vt:lpstr>Rates</vt:lpstr>
      <vt:lpstr>Understanding Suicidal thoughts </vt:lpstr>
      <vt:lpstr>Dealing with Suicidal thoughts </vt:lpstr>
      <vt:lpstr>Stay Positive</vt:lpstr>
      <vt:lpstr>Created By Alaysha Bodden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Bridget</dc:creator>
  <cp:lastModifiedBy>Class</cp:lastModifiedBy>
  <cp:revision>26</cp:revision>
  <dcterms:created xsi:type="dcterms:W3CDTF">2012-04-10T03:46:27Z</dcterms:created>
  <dcterms:modified xsi:type="dcterms:W3CDTF">2012-04-11T19:35:51Z</dcterms:modified>
</cp:coreProperties>
</file>